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91" r:id="rId4"/>
    <p:sldId id="292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23" r:id="rId26"/>
    <p:sldId id="345" r:id="rId27"/>
    <p:sldId id="344" r:id="rId28"/>
    <p:sldId id="346" r:id="rId29"/>
    <p:sldId id="347" r:id="rId30"/>
    <p:sldId id="348" r:id="rId31"/>
    <p:sldId id="349" r:id="rId32"/>
    <p:sldId id="350" r:id="rId33"/>
    <p:sldId id="351" r:id="rId34"/>
    <p:sldId id="352" r:id="rId35"/>
    <p:sldId id="353" r:id="rId36"/>
    <p:sldId id="354" r:id="rId37"/>
    <p:sldId id="355" r:id="rId38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BCCD-23DF-430E-A1C5-C19BE42C0EA9}" type="datetimeFigureOut">
              <a:rPr lang="pt-BR" smtClean="0"/>
              <a:t>14/10/2016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ED4-9169-4284-8515-C020156FBB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417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BCCD-23DF-430E-A1C5-C19BE42C0EA9}" type="datetimeFigureOut">
              <a:rPr lang="pt-BR" smtClean="0"/>
              <a:t>14/10/2016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ED4-9169-4284-8515-C020156FBB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7927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BCCD-23DF-430E-A1C5-C19BE42C0EA9}" type="datetimeFigureOut">
              <a:rPr lang="pt-BR" smtClean="0"/>
              <a:t>14/10/2016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ED4-9169-4284-8515-C020156FBB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8187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BCCD-23DF-430E-A1C5-C19BE42C0EA9}" type="datetimeFigureOut">
              <a:rPr lang="pt-BR" smtClean="0"/>
              <a:t>14/10/2016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ED4-9169-4284-8515-C020156FBB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235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BCCD-23DF-430E-A1C5-C19BE42C0EA9}" type="datetimeFigureOut">
              <a:rPr lang="pt-BR" smtClean="0"/>
              <a:t>14/10/2016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ED4-9169-4284-8515-C020156FBB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976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BCCD-23DF-430E-A1C5-C19BE42C0EA9}" type="datetimeFigureOut">
              <a:rPr lang="pt-BR" smtClean="0"/>
              <a:t>14/10/2016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ED4-9169-4284-8515-C020156FBB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975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BCCD-23DF-430E-A1C5-C19BE42C0EA9}" type="datetimeFigureOut">
              <a:rPr lang="pt-BR" smtClean="0"/>
              <a:t>14/10/2016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ED4-9169-4284-8515-C020156FBB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113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BCCD-23DF-430E-A1C5-C19BE42C0EA9}" type="datetimeFigureOut">
              <a:rPr lang="pt-BR" smtClean="0"/>
              <a:t>14/10/2016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ED4-9169-4284-8515-C020156FBB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2325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BCCD-23DF-430E-A1C5-C19BE42C0EA9}" type="datetimeFigureOut">
              <a:rPr lang="pt-BR" smtClean="0"/>
              <a:t>14/10/2016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ED4-9169-4284-8515-C020156FBB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5368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BCCD-23DF-430E-A1C5-C19BE42C0EA9}" type="datetimeFigureOut">
              <a:rPr lang="pt-BR" smtClean="0"/>
              <a:t>14/10/2016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ED4-9169-4284-8515-C020156FBB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059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BCCD-23DF-430E-A1C5-C19BE42C0EA9}" type="datetimeFigureOut">
              <a:rPr lang="pt-BR" smtClean="0"/>
              <a:t>14/10/2016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ED4-9169-4284-8515-C020156FBB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925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BCCD-23DF-430E-A1C5-C19BE42C0EA9}" type="datetimeFigureOut">
              <a:rPr lang="pt-BR" smtClean="0"/>
              <a:t>14/10/2016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91ED4-9169-4284-8515-C020156FBB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90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6" descr="FOTOS PORTAL E ASFALTO 0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8438" y="-148432"/>
            <a:ext cx="9540875" cy="715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b="1" dirty="0" smtClean="0">
                <a:solidFill>
                  <a:srgbClr val="FFFF00"/>
                </a:solidFill>
                <a:latin typeface="Arial Black" pitchFamily="34" charset="0"/>
              </a:rPr>
              <a:t>54ª AUDIÊNCIA PÚBLICA</a:t>
            </a:r>
          </a:p>
          <a:p>
            <a:pPr algn="ctr"/>
            <a:r>
              <a:rPr lang="pt-BR" b="1" dirty="0" smtClean="0">
                <a:solidFill>
                  <a:srgbClr val="FFFF00"/>
                </a:solidFill>
                <a:latin typeface="Arial Black" pitchFamily="34" charset="0"/>
              </a:rPr>
              <a:t>AVALIAÇÃO DAS METAS FISCAIS 2º QUADRIMESTRE DE 2016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86000" y="486916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OBJETIVO : Atender o art. 13 da Lei Complementar Nº 101/2000</a:t>
            </a:r>
            <a:endParaRPr lang="pt-BR" sz="1600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23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8388466" cy="397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3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97" y="548680"/>
            <a:ext cx="8814787" cy="471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3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40" y="764704"/>
            <a:ext cx="8644687" cy="4665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3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47" y="692696"/>
            <a:ext cx="8762790" cy="5093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3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99" y="620688"/>
            <a:ext cx="8480955" cy="5152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3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11" y="620688"/>
            <a:ext cx="8532092" cy="4959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3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06133"/>
            <a:ext cx="8473255" cy="3268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3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82" y="332656"/>
            <a:ext cx="8628853" cy="5377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3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0688"/>
            <a:ext cx="8591098" cy="3201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3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23" y="332656"/>
            <a:ext cx="8822555" cy="5384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3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 Black" pitchFamily="34" charset="0"/>
              </a:rPr>
              <a:t>AVALIAÇÃO DAS METAS FISCAIS E 2º QUADRIMESTRE DE 2016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611560" y="566124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EXIGÊNCIA LEGAL</a:t>
            </a:r>
          </a:p>
          <a:p>
            <a:r>
              <a:rPr lang="pt-BR" dirty="0"/>
              <a:t>Lei Complementar n°101, de 04 de Maio de 2000, Art. 9°, § 4°</a:t>
            </a:r>
          </a:p>
        </p:txBody>
      </p:sp>
    </p:spTree>
    <p:extLst>
      <p:ext uri="{BB962C8B-B14F-4D97-AF65-F5344CB8AC3E}">
        <p14:creationId xmlns:p14="http://schemas.microsoft.com/office/powerpoint/2010/main" val="51692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8714619" cy="3247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3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97" y="404664"/>
            <a:ext cx="8586561" cy="5239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3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8588606" cy="2803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3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7" y="404664"/>
            <a:ext cx="9004453" cy="5078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3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8544350" cy="24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3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242316"/>
              </p:ext>
            </p:extLst>
          </p:nvPr>
        </p:nvGraphicFramePr>
        <p:xfrm>
          <a:off x="323528" y="404664"/>
          <a:ext cx="8568949" cy="4228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2239"/>
                <a:gridCol w="1285342"/>
                <a:gridCol w="1285342"/>
                <a:gridCol w="1285342"/>
                <a:gridCol w="1285342"/>
                <a:gridCol w="1285342"/>
              </a:tblGrid>
              <a:tr h="159272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Unidade Gestora: 01 - MUNICIPIO DE SAO BERNARDINO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4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900" dirty="0">
                          <a:effectLst/>
                        </a:rPr>
                        <a:t>Projeto/Atividade </a:t>
                      </a:r>
                      <a:endParaRPr lang="pt-BR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Previsão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Suplementações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Anulações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Execução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Saldo atual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</a:tr>
              <a:tr h="159272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1002 - Apoio a Construção de Centros Comunitários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7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15.000,00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59.000,00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15.000,00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58.274,56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725,44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</a:tr>
              <a:tr h="159272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1004 - Instalação de Sistema de Abastecimento de Água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7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1.000,00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58.000,00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9.177,33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45.400,00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4.422,67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</a:tr>
              <a:tr h="159272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1005 - Construção de Pontes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7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21.000,00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169.677,42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43.454,70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126.558,77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20.663,95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</a:tr>
              <a:tr h="159272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1006 - Pavimentação de Ruas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7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15.000,00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500,00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5.500,00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5.756,85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4.243,15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</a:tr>
              <a:tr h="159272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1007 - Apoio a Construção de Unid. Habitacionais - Urbano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7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30.000,00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12.133,30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38.670,80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3.462,50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</a:tr>
              <a:tr h="159272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1010 - Ampliação de Área Industrial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7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1.000,00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22.073,18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1.000,00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22.073,18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</a:tr>
              <a:tr h="159272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1011 - Ampliação de Rede Física do Ensino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7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1.000,00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35.046,80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1.000,00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35.046,80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</a:tr>
              <a:tr h="159272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1014 - Aquisição de Equipamentos </a:t>
                      </a:r>
                      <a:r>
                        <a:rPr lang="pt-BR" sz="1200" dirty="0" err="1">
                          <a:effectLst/>
                        </a:rPr>
                        <a:t>Agricolas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7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50.000,00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100.000,00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50.000,00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84.080,00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15.920,00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55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712193"/>
              </p:ext>
            </p:extLst>
          </p:nvPr>
        </p:nvGraphicFramePr>
        <p:xfrm>
          <a:off x="539551" y="1340768"/>
          <a:ext cx="8280922" cy="3703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0232"/>
                <a:gridCol w="1242138"/>
                <a:gridCol w="1242138"/>
                <a:gridCol w="1242138"/>
                <a:gridCol w="1242138"/>
                <a:gridCol w="1242138"/>
              </a:tblGrid>
              <a:tr h="58162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1017 - Construção do Centro de Eventos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7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1.000,00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99.988,97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1.000,00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92.225,63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7.763,34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</a:tr>
              <a:tr h="202178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1019 - Aquisição de Veículo para Transp. Escolar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7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78.732,35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78.732,35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</a:tr>
              <a:tr h="202178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1020 - Aquisição de Veículos/Caminhões/</a:t>
                      </a:r>
                      <a:r>
                        <a:rPr lang="pt-BR" sz="1200" dirty="0" err="1">
                          <a:effectLst/>
                        </a:rPr>
                        <a:t>Maqs</a:t>
                      </a:r>
                      <a:r>
                        <a:rPr lang="pt-BR" sz="1200" dirty="0">
                          <a:effectLst/>
                        </a:rPr>
                        <a:t>. para Sec. </a:t>
                      </a:r>
                      <a:r>
                        <a:rPr lang="pt-BR" sz="1200" dirty="0" err="1">
                          <a:effectLst/>
                        </a:rPr>
                        <a:t>Infra-Estrut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7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400.000,00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400.000,00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</a:tr>
              <a:tr h="202178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1025 - Aquisição de Veículo e Máquinas para Sec. da Agricultura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7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5.000,00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5.000,00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</a:tr>
              <a:tr h="202178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1026 - Colocação de Tubos em Rodovias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7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25.000,00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583,00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25.583,00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</a:tr>
              <a:tr h="202178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1027 - Aquisição de Máquinas para Apoio à Indústrias.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7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10.000,00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10.000,00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</a:tr>
              <a:tr h="202178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1028 - Apoio a Construção de Unid. Habitacionais - Rural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7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30.000,00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8.100,00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32.307,00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5.793,00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</a:tr>
              <a:tr h="202178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1029 - Instalação de Torre de Retransmissão de TV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7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1.000,00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1.000,00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853" marR="15853" marT="15853" marB="15853"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528218"/>
              </p:ext>
            </p:extLst>
          </p:nvPr>
        </p:nvGraphicFramePr>
        <p:xfrm>
          <a:off x="539555" y="476672"/>
          <a:ext cx="8280917" cy="648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0232"/>
                <a:gridCol w="1242137"/>
                <a:gridCol w="1242137"/>
                <a:gridCol w="1242137"/>
                <a:gridCol w="1242137"/>
                <a:gridCol w="1242137"/>
              </a:tblGrid>
              <a:tr h="340109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Unidade Gestora: 01 - MUNICIPIO DE SAO BERNARDINO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7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900" dirty="0">
                          <a:effectLst/>
                        </a:rPr>
                        <a:t>Projeto/Atividade </a:t>
                      </a:r>
                      <a:endParaRPr lang="pt-BR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Previsão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Suplementações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Anulações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Execução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Saldo atual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19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87446"/>
              </p:ext>
            </p:extLst>
          </p:nvPr>
        </p:nvGraphicFramePr>
        <p:xfrm>
          <a:off x="323528" y="1052736"/>
          <a:ext cx="8568954" cy="5583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8159"/>
                <a:gridCol w="1428159"/>
                <a:gridCol w="1428159"/>
                <a:gridCol w="1428159"/>
                <a:gridCol w="1428159"/>
                <a:gridCol w="1428159"/>
              </a:tblGrid>
              <a:tr h="320688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dirty="0">
                          <a:effectLst/>
                        </a:rPr>
                        <a:t>1030 - Construção de Centro Administrativo</a:t>
                      </a:r>
                      <a:endParaRPr lang="pt-B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262" marR="57262" marT="11452" marB="11452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7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1.000,00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1.000,00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</a:tr>
              <a:tr h="320688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1034 - Construçao de Centro Cultural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262" marR="57262" marT="11452" marB="11452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7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1.000,00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1.000,00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</a:tr>
              <a:tr h="320688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2002 - Manutenção da Administração Superior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262" marR="57262" marT="11452" marB="11452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7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432.000,00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7.415,00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108.415,00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276.502,44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54.497,56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</a:tr>
              <a:tr h="320688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2003 - Manutenção da Administração Geral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262" marR="57262" marT="11452" marB="11452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7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398.000,00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277.807,61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12.575,00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477.199,45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186.033,16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</a:tr>
              <a:tr h="320688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2004 - Contribuição a Entidades Municipalistas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262" marR="57262" marT="11452" marB="11452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7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110.000,00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5.000,00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100.700,00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4.300,00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</a:tr>
              <a:tr h="320688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2005 - Manutenção do Departamento da Fazenda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262" marR="57262" marT="11452" marB="11452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7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475.000,00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3.535,00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308.539,72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169.995,28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</a:tr>
              <a:tr h="320688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2006 - Serviços de Segurança Pública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262" marR="57262" marT="11452" marB="11452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7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35.000,00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19.779,34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2.100,00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27.336,49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25.342,85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</a:tr>
              <a:tr h="320688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2008 - Manutenção de Torre de Retransmissão de TV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262" marR="57262" marT="11452" marB="11452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7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500,00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500,00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dirty="0">
                          <a:effectLst/>
                        </a:rPr>
                        <a:t>0,00</a:t>
                      </a:r>
                      <a:endParaRPr lang="pt-B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465716"/>
              </p:ext>
            </p:extLst>
          </p:nvPr>
        </p:nvGraphicFramePr>
        <p:xfrm>
          <a:off x="395536" y="188640"/>
          <a:ext cx="8352930" cy="648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235"/>
                <a:gridCol w="1252939"/>
                <a:gridCol w="1252939"/>
                <a:gridCol w="1252939"/>
                <a:gridCol w="1252939"/>
                <a:gridCol w="1252939"/>
              </a:tblGrid>
              <a:tr h="340109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Unidade Gestora: 01 - MUNICIPIO DE SAO BERNARDINO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7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900" dirty="0">
                          <a:effectLst/>
                        </a:rPr>
                        <a:t>Projeto/Atividade </a:t>
                      </a:r>
                      <a:endParaRPr lang="pt-BR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Previsão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Suplementações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Anulações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Execução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Saldo atual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19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663655"/>
              </p:ext>
            </p:extLst>
          </p:nvPr>
        </p:nvGraphicFramePr>
        <p:xfrm>
          <a:off x="251520" y="1268760"/>
          <a:ext cx="8435280" cy="45537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5880"/>
                <a:gridCol w="1405880"/>
                <a:gridCol w="1405880"/>
                <a:gridCol w="1405880"/>
                <a:gridCol w="1405880"/>
                <a:gridCol w="1405880"/>
              </a:tblGrid>
              <a:tr h="430463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2009 - Manutenção do Setor de Esportes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1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150.000,00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71.143,12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59.869,42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18.987,46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288027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2010 - Manutenção de Praças/Quadras de Esporte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1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60.000,00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73.492,09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106.151,34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7.340,75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288027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2011 - Manutenção da Cultura em Geral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1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10.000,00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5.000,00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2.066,50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2.933,50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288027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2012 - Manutenção do Desporto Infantil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1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2.500,00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2.500,00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288027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2013 - Manutenção do Órgão Central de Educação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1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353.000,00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12.500,00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32.500,00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223.082,86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109.917,14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288027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2014 - Manutenção do Programa de Merenda Escolar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1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74.000,00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10.000,00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1.461,75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72.488,22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10.050,03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288027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2015 - Manutenção da Creche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1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230.000,00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51.676,35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39.283,00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144.768,93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97.624,42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228333"/>
              </p:ext>
            </p:extLst>
          </p:nvPr>
        </p:nvGraphicFramePr>
        <p:xfrm>
          <a:off x="251520" y="404664"/>
          <a:ext cx="8424937" cy="648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6237"/>
                <a:gridCol w="1263740"/>
                <a:gridCol w="1263740"/>
                <a:gridCol w="1263740"/>
                <a:gridCol w="1263740"/>
                <a:gridCol w="1263740"/>
              </a:tblGrid>
              <a:tr h="340109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Unidade Gestora: 01 - MUNICIPIO DE SAO BERNARDINO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7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900" dirty="0">
                          <a:effectLst/>
                        </a:rPr>
                        <a:t>Projeto/Atividade </a:t>
                      </a:r>
                      <a:endParaRPr lang="pt-BR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Previsão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Suplementações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Anulações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Execução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Saldo atual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19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892486"/>
              </p:ext>
            </p:extLst>
          </p:nvPr>
        </p:nvGraphicFramePr>
        <p:xfrm>
          <a:off x="467544" y="1196752"/>
          <a:ext cx="8208912" cy="5361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  <a:gridCol w="1368152"/>
                <a:gridCol w="1368152"/>
              </a:tblGrid>
              <a:tr h="273741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2016 - Manutenção do Ensino Fundamental - FUNDEB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99" marR="50899" marT="10180" marB="1018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1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1.547.600,00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302.774,98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106.324,20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1.133.136,24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610.914,54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</a:tr>
              <a:tr h="273741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2017 - Manutenção do Transporte Escolar do Ensino Fundamental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99" marR="50899" marT="10180" marB="1018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1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540.343,90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39.476,35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28.006,65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447.399,42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104.414,18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</a:tr>
              <a:tr h="273741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2018 - Aquisição de Equipamentos para Educação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99" marR="50899" marT="10180" marB="1018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1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15.000,00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6.000,00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5.900,00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3.100,00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</a:tr>
              <a:tr h="273741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2019 - Manutenção do Pré-Escolar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99" marR="50899" marT="10180" marB="1018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1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249.600,00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2.800,00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86.104,90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107.355,22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58.939,88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</a:tr>
              <a:tr h="273741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2020 - Apoio ao Ensino Especial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99" marR="50899" marT="10180" marB="1018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1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4.000,00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2.261,00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1.739,00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</a:tr>
              <a:tr h="273741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2021 - Apoio ao Ensino Médio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99" marR="50899" marT="10180" marB="1018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1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24.400,00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8.371,10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2.395,70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28.184,15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2.191,25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</a:tr>
              <a:tr h="273741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2022 - Manutenção Transp. Escolar - Ensino Médio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99" marR="50899" marT="10180" marB="1018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1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83.550,00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62.805,75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20.744,25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</a:tr>
              <a:tr h="273741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2023 - Manutenção da Bibliotéca Pública Municipal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99" marR="50899" marT="10180" marB="1018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1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45.000,00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7.000,00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23.967,90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14.032,10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</a:tr>
              <a:tr h="273741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2024 - Manutenção do Transp. Escolar - Pré-Escolar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899" marR="50899" marT="10180" marB="1018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1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16.650,00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3.000,00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13.650,00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540" marR="30540" marT="30540" marB="30540"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499789"/>
              </p:ext>
            </p:extLst>
          </p:nvPr>
        </p:nvGraphicFramePr>
        <p:xfrm>
          <a:off x="539551" y="404664"/>
          <a:ext cx="8064897" cy="504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227"/>
                <a:gridCol w="1209734"/>
                <a:gridCol w="1209734"/>
                <a:gridCol w="1209734"/>
                <a:gridCol w="1209734"/>
                <a:gridCol w="1209734"/>
              </a:tblGrid>
              <a:tr h="264529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Unidade Gestora: 01 - MUNICIPIO DE SAO BERNARDINO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9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900" dirty="0">
                          <a:effectLst/>
                        </a:rPr>
                        <a:t>Projeto/Atividade </a:t>
                      </a:r>
                      <a:endParaRPr lang="pt-BR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Previsão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Suplementações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Anulações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Execução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Saldo atual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19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8208912" cy="4250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33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198777"/>
              </p:ext>
            </p:extLst>
          </p:nvPr>
        </p:nvGraphicFramePr>
        <p:xfrm>
          <a:off x="395536" y="404664"/>
          <a:ext cx="8280917" cy="648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0232"/>
                <a:gridCol w="1242137"/>
                <a:gridCol w="1242137"/>
                <a:gridCol w="1242137"/>
                <a:gridCol w="1242137"/>
                <a:gridCol w="1242137"/>
              </a:tblGrid>
              <a:tr h="340109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Unidade Gestora: 01 - MUNICIPIO DE SAO BERNARDINO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7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900" dirty="0">
                          <a:effectLst/>
                        </a:rPr>
                        <a:t>Projeto/Atividade </a:t>
                      </a:r>
                      <a:endParaRPr lang="pt-BR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Previsão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Suplementações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Anulações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Execução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Saldo atual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542884"/>
              </p:ext>
            </p:extLst>
          </p:nvPr>
        </p:nvGraphicFramePr>
        <p:xfrm>
          <a:off x="467544" y="1340766"/>
          <a:ext cx="8136906" cy="4718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6151"/>
                <a:gridCol w="1356151"/>
                <a:gridCol w="1356151"/>
                <a:gridCol w="1356151"/>
                <a:gridCol w="1356151"/>
                <a:gridCol w="1356151"/>
              </a:tblGrid>
              <a:tr h="271736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2028 - Constribuição para Consórcios Regionais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262" marR="57262" marT="11452" marB="11452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8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17.570,00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53.937,16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71.337,16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170,00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</a:tr>
              <a:tr h="271736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2033 - Atendimento a Criança e ao Adolescente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262" marR="57262" marT="11452" marB="11452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8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49.520,00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31.806,25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17.713,75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</a:tr>
              <a:tr h="271736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2034 - Manutenção do Conselho Tutelar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262" marR="57262" marT="11452" marB="11452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8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48.000,00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35.145,00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3.645,00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57.308,16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22.191,84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</a:tr>
              <a:tr h="271736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2035 - Manutenção da Assistencia Social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262" marR="57262" marT="11452" marB="11452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8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540.000,00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155.177,33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38.000,00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493.055,96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164.121,37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</a:tr>
              <a:tr h="271736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2036 - Manutenção do Centro dos Idosos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262" marR="57262" marT="11452" marB="11452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8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37.000,00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91.990,36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2.000,00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104.603,41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22.386,95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</a:tr>
              <a:tr h="271736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2038 - Manutenção da Rede de Energia Elétrica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262" marR="57262" marT="11452" marB="11452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8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42.000,00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27.077,67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14.922,33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</a:tr>
              <a:tr h="271736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2039 - Manutenção de Abrigos de Passageiros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262" marR="57262" marT="11452" marB="11452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8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10.500,00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10.500,00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</a:tr>
              <a:tr h="271736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2040 - Manutenção do Terminal Rodoviário de Passageiros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262" marR="57262" marT="11452" marB="11452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8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8.000,00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0,00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>
                          <a:effectLst/>
                        </a:rPr>
                        <a:t>5.485,64</a:t>
                      </a:r>
                      <a:endParaRPr lang="pt-B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dirty="0">
                          <a:effectLst/>
                        </a:rPr>
                        <a:t>2.514,36</a:t>
                      </a:r>
                      <a:endParaRPr lang="pt-B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357" marR="34357" marT="34357" marB="34357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19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803314"/>
              </p:ext>
            </p:extLst>
          </p:nvPr>
        </p:nvGraphicFramePr>
        <p:xfrm>
          <a:off x="251520" y="1268764"/>
          <a:ext cx="8435280" cy="45537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5880"/>
                <a:gridCol w="1405880"/>
                <a:gridCol w="1405880"/>
                <a:gridCol w="1405880"/>
                <a:gridCol w="1405880"/>
                <a:gridCol w="1405880"/>
              </a:tblGrid>
              <a:tr h="297433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2041 - Manutencao do Centro de Eventos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3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6.000,00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10.639,45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3.360,55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297433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2043 - Manutenção da Sec. da Infra-Estrutura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3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897.154,00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58.344,35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5.000,00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723.097,94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227.400,41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297433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2044 - Manutenção da Sec. da Agricultura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3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953.080,00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11.650,00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52.054,60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731.501,06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181.174,34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297433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2045 - Manutenção do Planejamento Urbano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3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221.000,00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82.495,49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107.297,35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31.207,16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297433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2046 - Conservação de Reservatórios de Água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3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98.460,00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63.060,79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35.399,21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297433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2047 - Manutenção do Horto Florestal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3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297433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2049 - Manutenção do Programa Inseminação Artificial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3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50.500,00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35.260,28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15.239,72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585365"/>
              </p:ext>
            </p:extLst>
          </p:nvPr>
        </p:nvGraphicFramePr>
        <p:xfrm>
          <a:off x="251520" y="404664"/>
          <a:ext cx="8424937" cy="648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6237"/>
                <a:gridCol w="1263740"/>
                <a:gridCol w="1263740"/>
                <a:gridCol w="1263740"/>
                <a:gridCol w="1263740"/>
                <a:gridCol w="1263740"/>
              </a:tblGrid>
              <a:tr h="340109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Unidade Gestora: 01 - MUNICIPIO DE SAO BERNARDINO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7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900" dirty="0">
                          <a:effectLst/>
                        </a:rPr>
                        <a:t>Projeto/Atividade </a:t>
                      </a:r>
                      <a:endParaRPr lang="pt-BR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Previsão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Suplementações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Anulações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Execução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Saldo atual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19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217744"/>
              </p:ext>
            </p:extLst>
          </p:nvPr>
        </p:nvGraphicFramePr>
        <p:xfrm>
          <a:off x="251520" y="1340766"/>
          <a:ext cx="8435280" cy="44817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5880"/>
                <a:gridCol w="1405880"/>
                <a:gridCol w="1405880"/>
                <a:gridCol w="1405880"/>
                <a:gridCol w="1405880"/>
                <a:gridCol w="1405880"/>
              </a:tblGrid>
              <a:tr h="29273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2050 - Manutenção do Sistema de Telefonia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7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18.000,00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15.000,00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1.897,00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1.103,00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29273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2053 - Realização de Eventos Promocionais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7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10.000,00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10.000,00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29273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2054 - Pagamentos a Inativos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7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29273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2055 - Manutençao do FMSB - Fundo Munic. de Saneamento Basico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7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29273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2056 - Contribuição ao Pasep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7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120.000,00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69.410,13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50.589,87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29273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2057 - Reserva de Contingência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7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60.000,00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60.000,00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29273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2058 - Festividades Municipais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7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0,00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772970"/>
              </p:ext>
            </p:extLst>
          </p:nvPr>
        </p:nvGraphicFramePr>
        <p:xfrm>
          <a:off x="179514" y="476672"/>
          <a:ext cx="8496944" cy="648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4239"/>
                <a:gridCol w="1274541"/>
                <a:gridCol w="1274541"/>
                <a:gridCol w="1274541"/>
                <a:gridCol w="1274541"/>
                <a:gridCol w="1274541"/>
              </a:tblGrid>
              <a:tr h="340109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Unidade Gestora: 01 - MUNICIPIO DE SAO BERNARDINO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7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900" dirty="0">
                          <a:effectLst/>
                        </a:rPr>
                        <a:t>Projeto/Atividade </a:t>
                      </a:r>
                      <a:endParaRPr lang="pt-BR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Previsão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Suplementações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Anulações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Execução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Saldo atual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19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551147"/>
              </p:ext>
            </p:extLst>
          </p:nvPr>
        </p:nvGraphicFramePr>
        <p:xfrm>
          <a:off x="179514" y="1412778"/>
          <a:ext cx="8640960" cy="41086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318387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2059 - Manutenção do Programa CRAS/PAINF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7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165.500,00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45.457,99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6.900,00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108.896,05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95.161,94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318387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2060 - Profissionalização de Jovens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7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17.000,00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17.000,00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318387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2061 - Manut. Programas Incentivo ao Agricultor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7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120.000,00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82.500,00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37.500,00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318387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2062 - Apoio ao Ensino Superior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7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45.000,00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705,31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44.294,69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318387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2063 - Manutencao do Fundo Municipal de Defesa Civil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7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15.000,00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10.000,00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5.000,00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6267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Total da Unidade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effectLst/>
                        </a:rPr>
                        <a:t>9.105.160,25 </a:t>
                      </a:r>
                      <a:endParaRPr lang="pt-BR" sz="15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effectLst/>
                        </a:rPr>
                        <a:t>1.871.432,68 </a:t>
                      </a:r>
                      <a:endParaRPr lang="pt-BR" sz="15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effectLst/>
                        </a:rPr>
                        <a:t>1.530.235,10 </a:t>
                      </a:r>
                      <a:endParaRPr lang="pt-BR" sz="15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effectLst/>
                        </a:rPr>
                        <a:t>6.898.698,63 </a:t>
                      </a:r>
                      <a:endParaRPr lang="pt-BR" sz="15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effectLst/>
                        </a:rPr>
                        <a:t>2.547.659,20 </a:t>
                      </a:r>
                      <a:endParaRPr lang="pt-BR" sz="15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0193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731600"/>
              </p:ext>
            </p:extLst>
          </p:nvPr>
        </p:nvGraphicFramePr>
        <p:xfrm>
          <a:off x="179513" y="620688"/>
          <a:ext cx="8568951" cy="648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2241"/>
                <a:gridCol w="1285342"/>
                <a:gridCol w="1285342"/>
                <a:gridCol w="1285342"/>
                <a:gridCol w="1285342"/>
                <a:gridCol w="1285342"/>
              </a:tblGrid>
              <a:tr h="340109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Unidade Gestora: 01 - MUNICIPIO DE SAO BERNARDINO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7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900" dirty="0">
                          <a:effectLst/>
                        </a:rPr>
                        <a:t>Projeto/Atividade </a:t>
                      </a:r>
                      <a:endParaRPr lang="pt-BR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Previsão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Suplementações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Anulações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Execução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Saldo atual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19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835785"/>
              </p:ext>
            </p:extLst>
          </p:nvPr>
        </p:nvGraphicFramePr>
        <p:xfrm>
          <a:off x="323528" y="188641"/>
          <a:ext cx="8280919" cy="5937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0229"/>
                <a:gridCol w="1242138"/>
                <a:gridCol w="1242138"/>
                <a:gridCol w="1242138"/>
                <a:gridCol w="1242138"/>
                <a:gridCol w="1242138"/>
              </a:tblGrid>
              <a:tr h="222160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900" dirty="0">
                          <a:effectLst/>
                        </a:rPr>
                        <a:t>Unidade Gestora: 03 - FUNDO MUNICIPAL DE SAUDE DE SAO BERNARDINO </a:t>
                      </a:r>
                      <a:endParaRPr lang="pt-BR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98" marR="37498" marT="7500" marB="75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247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900">
                          <a:effectLst/>
                        </a:rPr>
                        <a:t>Projeto/Atividade </a:t>
                      </a:r>
                      <a:endParaRPr lang="pt-BR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98" marR="37498" marT="7500" marB="75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Previsão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98" marR="37498" marT="7500" marB="75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Suplementações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98" marR="37498" marT="7500" marB="75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Anulações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98" marR="37498" marT="7500" marB="75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Execução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98" marR="37498" marT="7500" marB="75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Saldo atual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98" marR="37498" marT="7500" marB="7500" anchor="ctr"/>
                </a:tc>
              </a:tr>
              <a:tr h="222160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1013 - Aquisição de Veículos para Saúde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98" marR="37498" marT="7500" marB="75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1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1.000,00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1.000,00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</a:tr>
              <a:tr h="222160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2025 - Manutenção da Saúde Pública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98" marR="37498" marT="7500" marB="75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1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892.114,75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511.506,38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26.000,00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1.083.201,00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294.420,13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</a:tr>
              <a:tr h="222160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2026 - Manutenção Programa PACS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98" marR="37498" marT="7500" marB="75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1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107.000,00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59.266,00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99.814,12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66.451,88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</a:tr>
              <a:tr h="222160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2027 - Manutenção do Programa PSF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98" marR="37498" marT="7500" marB="75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1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580.000,00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47.289,64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479.492,23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147.797,41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</a:tr>
              <a:tr h="222160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2029 - Aquisição de Equipamentos para Saúde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98" marR="37498" marT="7500" marB="75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1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35.000,00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5.000,00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30.000,00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1.380,00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8.620,00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</a:tr>
              <a:tr h="222160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2030 - Manutenção do Programa de Vigilância Sanitária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98" marR="37498" marT="7500" marB="75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1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8.000,00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13.332,43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19.470,93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1.861,50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</a:tr>
              <a:tr h="222160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2031 - Manutenção Programa Vigilância </a:t>
                      </a:r>
                      <a:r>
                        <a:rPr lang="pt-BR" sz="1200" dirty="0" err="1">
                          <a:effectLst/>
                        </a:rPr>
                        <a:t>Epidemiologica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98" marR="37498" marT="7500" marB="75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1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12.000,00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6.702,65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10.682,10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8.020,55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</a:tr>
              <a:tr h="222160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2032 - Manutenção Programa Sorrir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98" marR="37498" marT="7500" marB="75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1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306.000,00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176,45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43.000,00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196.255,61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66.920,84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</a:tr>
              <a:tr h="222160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2052 - Manutenção Programa Medicamento ao Cidadão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98" marR="37498" marT="7500" marB="75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1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261.725,00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6.750,08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0,00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143.147,91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125.327,17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</a:tr>
              <a:tr h="222160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2064 - </a:t>
                      </a:r>
                      <a:r>
                        <a:rPr lang="pt-BR" sz="1200" dirty="0" err="1">
                          <a:effectLst/>
                        </a:rPr>
                        <a:t>Contribuicao</a:t>
                      </a:r>
                      <a:r>
                        <a:rPr lang="pt-BR" sz="1200" dirty="0">
                          <a:effectLst/>
                        </a:rPr>
                        <a:t> para </a:t>
                      </a:r>
                      <a:r>
                        <a:rPr lang="pt-BR" sz="1200" dirty="0" err="1">
                          <a:effectLst/>
                        </a:rPr>
                        <a:t>Consorcios</a:t>
                      </a:r>
                      <a:r>
                        <a:rPr lang="pt-BR" sz="1200" dirty="0">
                          <a:effectLst/>
                        </a:rPr>
                        <a:t> Regionais - </a:t>
                      </a:r>
                      <a:r>
                        <a:rPr lang="pt-BR" sz="1200" dirty="0" err="1">
                          <a:effectLst/>
                        </a:rPr>
                        <a:t>Saude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98" marR="37498" marT="7500" marB="75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1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300.500,00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>
                          <a:effectLst/>
                        </a:rPr>
                        <a:t>159.024,57</a:t>
                      </a:r>
                      <a:endParaRPr lang="pt-B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97.128,80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359.199,11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3.196,66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99" marR="22499" marT="22499" marB="22499" anchor="ctr"/>
                </a:tc>
              </a:tr>
              <a:tr h="4247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900">
                          <a:effectLst/>
                        </a:rPr>
                        <a:t>Total da Unidade</a:t>
                      </a:r>
                      <a:endParaRPr lang="pt-BR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98" marR="37498" marT="7500" marB="75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b="1" dirty="0">
                          <a:effectLst/>
                        </a:rPr>
                        <a:t>2.503.339,75 </a:t>
                      </a:r>
                      <a:endParaRPr lang="pt-BR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98" marR="37498" marT="7500" marB="75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b="1" dirty="0">
                          <a:effectLst/>
                        </a:rPr>
                        <a:t>809.048,20 </a:t>
                      </a:r>
                      <a:endParaRPr lang="pt-BR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98" marR="37498" marT="7500" marB="75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b="1" dirty="0">
                          <a:effectLst/>
                        </a:rPr>
                        <a:t>196.128,80 </a:t>
                      </a:r>
                      <a:endParaRPr lang="pt-BR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98" marR="37498" marT="7500" marB="75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b="1" dirty="0">
                          <a:effectLst/>
                        </a:rPr>
                        <a:t>2.392.643,01 </a:t>
                      </a:r>
                      <a:endParaRPr lang="pt-BR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98" marR="37498" marT="7500" marB="75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200" b="1" dirty="0">
                          <a:effectLst/>
                        </a:rPr>
                        <a:t>723.616,14 </a:t>
                      </a:r>
                      <a:endParaRPr lang="pt-BR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498" marR="37498" marT="7500" marB="750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41538" y="15684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19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134250"/>
              </p:ext>
            </p:extLst>
          </p:nvPr>
        </p:nvGraphicFramePr>
        <p:xfrm>
          <a:off x="179512" y="1234085"/>
          <a:ext cx="8712967" cy="28753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8242"/>
                <a:gridCol w="1306945"/>
                <a:gridCol w="1306945"/>
                <a:gridCol w="1306945"/>
                <a:gridCol w="1306945"/>
                <a:gridCol w="1306945"/>
              </a:tblGrid>
              <a:tr h="344643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500" dirty="0">
                          <a:effectLst/>
                        </a:rPr>
                        <a:t>Unidade Gestora: 02 - CAMARA MUNICIPAL SAO BERNARDINO </a:t>
                      </a:r>
                      <a:endParaRPr lang="pt-BR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784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Projeto/Atividade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Previsão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Suplementações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Anulações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Execução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Saldo atual 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</a:tr>
              <a:tr h="344643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2001 - Manutenção da Câmara Municipal de Vereadores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09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600.000,00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30.200,00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45.200,00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343.398,85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241.601,15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344643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2065 - Manutenção da Camara de Vereadores Mirim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09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15.000,00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0,00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1.044,50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13.955,50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3446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500">
                          <a:effectLst/>
                        </a:rPr>
                        <a:t>Total da Unidade</a:t>
                      </a:r>
                      <a:endParaRPr lang="pt-BR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effectLst/>
                        </a:rPr>
                        <a:t>600.000,00 </a:t>
                      </a:r>
                      <a:endParaRPr lang="pt-BR" sz="15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effectLst/>
                        </a:rPr>
                        <a:t>45.200,00 </a:t>
                      </a:r>
                      <a:endParaRPr lang="pt-BR" sz="15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effectLst/>
                        </a:rPr>
                        <a:t>45.200,00 </a:t>
                      </a:r>
                      <a:endParaRPr lang="pt-BR" sz="15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effectLst/>
                        </a:rPr>
                        <a:t>344.443,35 </a:t>
                      </a:r>
                      <a:endParaRPr lang="pt-BR" sz="15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500" b="1" dirty="0">
                          <a:effectLst/>
                        </a:rPr>
                        <a:t>255.556,65 </a:t>
                      </a:r>
                      <a:endParaRPr lang="pt-BR" sz="15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7200" y="26717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19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156268"/>
              </p:ext>
            </p:extLst>
          </p:nvPr>
        </p:nvGraphicFramePr>
        <p:xfrm>
          <a:off x="179512" y="2314969"/>
          <a:ext cx="8712967" cy="12689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8242"/>
                <a:gridCol w="1306945"/>
                <a:gridCol w="1306945"/>
                <a:gridCol w="1306945"/>
                <a:gridCol w="1306945"/>
                <a:gridCol w="1306945"/>
              </a:tblGrid>
              <a:tr h="1268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400" b="1">
                          <a:effectLst/>
                        </a:rPr>
                        <a:t>Total Geral </a:t>
                      </a:r>
                      <a:endParaRPr lang="pt-BR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b="1">
                          <a:effectLst/>
                        </a:rPr>
                        <a:t>12.208.500,00 </a:t>
                      </a:r>
                      <a:endParaRPr lang="pt-BR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b="1">
                          <a:effectLst/>
                        </a:rPr>
                        <a:t>2.725.680,88 </a:t>
                      </a:r>
                      <a:endParaRPr lang="pt-BR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b="1">
                          <a:effectLst/>
                        </a:rPr>
                        <a:t>1.771.563,90 </a:t>
                      </a:r>
                      <a:endParaRPr lang="pt-BR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b="1">
                          <a:effectLst/>
                        </a:rPr>
                        <a:t>9.635.784,99 </a:t>
                      </a:r>
                      <a:endParaRPr lang="pt-BR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400" b="1" dirty="0">
                          <a:effectLst/>
                        </a:rPr>
                        <a:t>3.526.831,99 </a:t>
                      </a:r>
                      <a:endParaRPr lang="pt-BR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35877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829134"/>
              </p:ext>
            </p:extLst>
          </p:nvPr>
        </p:nvGraphicFramePr>
        <p:xfrm>
          <a:off x="179514" y="1484784"/>
          <a:ext cx="8712965" cy="763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8245"/>
                <a:gridCol w="1306944"/>
                <a:gridCol w="1306944"/>
                <a:gridCol w="1306944"/>
                <a:gridCol w="1306944"/>
                <a:gridCol w="1306944"/>
              </a:tblGrid>
              <a:tr h="400679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Unidade Gestora: 01 - MUNICIPIO DE SAO BERNARDINO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28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900" dirty="0">
                          <a:effectLst/>
                        </a:rPr>
                        <a:t>Projeto/Atividade </a:t>
                      </a:r>
                      <a:endParaRPr lang="pt-BR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Previsão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Suplementações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Anulações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Execução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200" dirty="0">
                          <a:effectLst/>
                        </a:rPr>
                        <a:t>Saldo atual </a:t>
                      </a:r>
                      <a:endParaRPr lang="pt-B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421" marR="26421" marT="5284" marB="5284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19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 Black" pitchFamily="34" charset="0"/>
              </a:rPr>
              <a:t>OBRIGADO PELA PRESENÇA DE TODOS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819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640960" cy="5033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575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25" y="260648"/>
            <a:ext cx="8792049" cy="5911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3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61" y="1196752"/>
            <a:ext cx="8280921" cy="2078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3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92696"/>
            <a:ext cx="8411058" cy="450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3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42" y="548680"/>
            <a:ext cx="8659860" cy="5350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3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1" y="548680"/>
            <a:ext cx="8545636" cy="4572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3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1241</Words>
  <Application>Microsoft Office PowerPoint</Application>
  <PresentationFormat>Apresentação na tela (4:3)</PresentationFormat>
  <Paragraphs>589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38" baseType="lpstr">
      <vt:lpstr>Tema do Office</vt:lpstr>
      <vt:lpstr>Apresentação do PowerPoint</vt:lpstr>
      <vt:lpstr>AVALIAÇÃO DAS METAS FISCAIS E 2º QUADRIMESTRE DE 2016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OBRIGADO PELA PRESENÇA DE TODOS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Marli</dc:creator>
  <cp:lastModifiedBy>Marli</cp:lastModifiedBy>
  <cp:revision>422</cp:revision>
  <cp:lastPrinted>2016-05-23T15:57:25Z</cp:lastPrinted>
  <dcterms:created xsi:type="dcterms:W3CDTF">2014-02-27T14:39:05Z</dcterms:created>
  <dcterms:modified xsi:type="dcterms:W3CDTF">2016-10-14T12:18:58Z</dcterms:modified>
</cp:coreProperties>
</file>