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300" r:id="rId12"/>
    <p:sldId id="301" r:id="rId13"/>
    <p:sldId id="302" r:id="rId14"/>
    <p:sldId id="303" r:id="rId15"/>
    <p:sldId id="298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13" r:id="rId34"/>
    <p:sldId id="323" r:id="rId3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1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1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3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76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7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1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32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36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9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2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BCCD-23DF-430E-A1C5-C19BE42C0EA9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90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6" descr="FOTOS PORTAL E ASFALTO 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438" y="-148432"/>
            <a:ext cx="9540875" cy="715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286000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latin typeface="Arial Black" pitchFamily="34" charset="0"/>
              </a:rPr>
              <a:t>52ª AUDIÊNCIA PÚBLICA</a:t>
            </a:r>
          </a:p>
          <a:p>
            <a:pPr algn="ctr"/>
            <a:r>
              <a:rPr lang="pt-BR" b="1" dirty="0" smtClean="0">
                <a:solidFill>
                  <a:srgbClr val="FFFF00"/>
                </a:solidFill>
                <a:latin typeface="Arial Black" pitchFamily="34" charset="0"/>
              </a:rPr>
              <a:t>AVALIAÇÃO DAS METAS FISCAIS 3º QUADRIMESTRE DE 2015  E DEFINIÇÕES DE PRIORIDADES PARA LDO/LOA 2017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86000" y="486916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OBJETIVO : Atender o art. 13 da Lei Complementar Nº 101/2000</a:t>
            </a:r>
            <a:endParaRPr lang="pt-BR" sz="16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96" y="1772816"/>
            <a:ext cx="8540366" cy="40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49272"/>
            <a:ext cx="8559688" cy="458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424936" cy="454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39580"/>
            <a:ext cx="8640960" cy="502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64386"/>
            <a:ext cx="8771299" cy="532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23" y="1340768"/>
            <a:ext cx="8614113" cy="500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47" y="692696"/>
            <a:ext cx="8539925" cy="329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1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7" y="1052736"/>
            <a:ext cx="8706672" cy="542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115134"/>
            <a:ext cx="8568953" cy="31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20" y="1340768"/>
            <a:ext cx="8468565" cy="516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 Black" pitchFamily="34" charset="0"/>
              </a:rPr>
              <a:t>AVALIAÇÃO DAS METAS FISCAIS E 3º QUADRIMESTRE DE 2015 E DEFINIÇOES DE PRIORIDADES PARA LDO/LOA 2017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11560" y="56612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EXIGÊNCIA LEGAL</a:t>
            </a:r>
          </a:p>
          <a:p>
            <a:r>
              <a:rPr lang="pt-BR" dirty="0"/>
              <a:t>Lei Complementar n°101, de 04 de Maio de 2000, Art. 9°, § 4°</a:t>
            </a:r>
          </a:p>
        </p:txBody>
      </p:sp>
    </p:spTree>
    <p:extLst>
      <p:ext uri="{BB962C8B-B14F-4D97-AF65-F5344CB8AC3E}">
        <p14:creationId xmlns:p14="http://schemas.microsoft.com/office/powerpoint/2010/main" val="5169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60848"/>
            <a:ext cx="8623592" cy="321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68562" cy="516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352594" cy="272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7" y="1268760"/>
            <a:ext cx="8688949" cy="490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5185"/>
            <a:ext cx="8280920" cy="233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93657"/>
              </p:ext>
            </p:extLst>
          </p:nvPr>
        </p:nvGraphicFramePr>
        <p:xfrm>
          <a:off x="457200" y="620688"/>
          <a:ext cx="8229600" cy="3976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Unidade Gestora: 01 - MUNICIPIO DE SAO BERNARDINO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Saldo atual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1002 - Apoio a Construção de Centros Comunitários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1004 - Instalação de Sistema de Abastecimento de Água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24.996,26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23.496,26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1005 - Construção de Pontes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21.000,00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31.736,41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29.539,48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6.196,93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1006 - Pavimentação de Ruas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14.570,00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15.306,06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5.300,00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23.684,29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891,77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1007 - Apoio a Construção de Unid. Habitacionais - Urbano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32.627,29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372,71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874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36516"/>
              </p:ext>
            </p:extLst>
          </p:nvPr>
        </p:nvGraphicFramePr>
        <p:xfrm>
          <a:off x="467544" y="980728"/>
          <a:ext cx="8229600" cy="405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1628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2023 - Manutenção da </a:t>
                      </a:r>
                      <a:r>
                        <a:rPr lang="pt-BR" sz="1500" dirty="0" err="1">
                          <a:effectLst/>
                        </a:rPr>
                        <a:t>Bibliotéca</a:t>
                      </a:r>
                      <a:r>
                        <a:rPr lang="pt-BR" sz="1500" dirty="0">
                          <a:effectLst/>
                        </a:rPr>
                        <a:t> Pública Municipal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42.000,00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34.737,83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262,17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2024 - Manutenção do Transp. Escolar - Pré-Escolar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15.300,00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8.613,40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20.438,40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3.475,00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2028 - Constribuição para Consórcios Regionais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17.250,00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22.527,85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7.150,00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32.627,85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2033 - Atendimento a Criança e ao Adolescente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42.480,00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20.478,99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24.001,01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2034 - Manutenção do Conselho Tutelar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44.000,00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7.949,95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0,00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51.781,21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168,74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2035 - Manutenção da Assistencia Social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490.000,00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132.736,73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11.045,00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605.131,60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6.560,13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57200" y="3587591"/>
          <a:ext cx="8229600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 smtClean="0">
                          <a:effectLst/>
                        </a:rPr>
                        <a:t>Projeto/Atividade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Previsão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Suplementações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Anulações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Execução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69803"/>
              </p:ext>
            </p:extLst>
          </p:nvPr>
        </p:nvGraphicFramePr>
        <p:xfrm>
          <a:off x="395536" y="332656"/>
          <a:ext cx="8229600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748520"/>
              </p:ext>
            </p:extLst>
          </p:nvPr>
        </p:nvGraphicFramePr>
        <p:xfrm>
          <a:off x="467544" y="1628800"/>
          <a:ext cx="8229600" cy="3764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2036 - Manutenção do Centro dos Idosos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34.000,00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20.709,13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16.290,87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2038 - Manutenção da Rede de Energia Elétrica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38.000,00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10.686,42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41.686,42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2039 - Manutenção de Abrigos de Passageiros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2040 - Manutenção do Terminal Rodoviário de Passageiros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5.200,00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1.676,09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123,91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2041 - Manutencao do Centro de Eventos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29.694,61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2.305,39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2043 - Manutenção da Sec. da Infra-Estrutura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948.316,00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156.033,67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57.033,67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1.028.741,62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18.574,38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38981"/>
              </p:ext>
            </p:extLst>
          </p:nvPr>
        </p:nvGraphicFramePr>
        <p:xfrm>
          <a:off x="395536" y="692696"/>
          <a:ext cx="8229600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25020"/>
              </p:ext>
            </p:extLst>
          </p:nvPr>
        </p:nvGraphicFramePr>
        <p:xfrm>
          <a:off x="251517" y="908726"/>
          <a:ext cx="8568954" cy="5186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2044 - Manutenção da Sec. da Agricultura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867.350,00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81.456,99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25.279,23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910.083,68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13.444,08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2045 - Manutenção do Planejamento Urbano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201.000,00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60,00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69.350,00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128.810,36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2.899,64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2046 - Conservação de Reservatórios de Água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88.430,00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52.192,37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36.237,63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2047 - Manutenção do Horto Florestal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2049 - Manutenção do Programa Inseminação Artificial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45.500,00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42.711,04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2.788,96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2050 - Manutenção do Sistema de Telefonia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19.000,00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16.000,00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2.262,32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737,68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2053 - Realização de Eventos Promocionais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10.000,00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10.000,00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2054 - Pagamentos a Inativos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2055 - Manutençao do FMSB - Fundo Munic. de Saneamento Basico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2056 - Contribuição ao Pasep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110.000,00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4.015,60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5.000,00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109.015,59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0,01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  <a:tr h="21664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2057 - Reserva de Contingência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645" marR="41645" marT="8329" marB="832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55.000,00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1.595,15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>
                          <a:effectLst/>
                        </a:rPr>
                        <a:t>0,00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00" dirty="0">
                          <a:effectLst/>
                        </a:rPr>
                        <a:t>53.404,85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987" marR="24987" marT="24987" marB="24987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43716"/>
              </p:ext>
            </p:extLst>
          </p:nvPr>
        </p:nvGraphicFramePr>
        <p:xfrm>
          <a:off x="251518" y="260648"/>
          <a:ext cx="8445626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406"/>
                <a:gridCol w="1266844"/>
                <a:gridCol w="1266844"/>
                <a:gridCol w="1266844"/>
                <a:gridCol w="1266844"/>
                <a:gridCol w="126684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Projeto/Atividade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92879"/>
              </p:ext>
            </p:extLst>
          </p:nvPr>
        </p:nvGraphicFramePr>
        <p:xfrm>
          <a:off x="251520" y="1340768"/>
          <a:ext cx="8507286" cy="3697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881"/>
                <a:gridCol w="1417881"/>
                <a:gridCol w="1417881"/>
                <a:gridCol w="1417881"/>
                <a:gridCol w="1417881"/>
                <a:gridCol w="1417881"/>
              </a:tblGrid>
              <a:tr h="2849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2058 - Festividades Municipais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8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180.000,00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10.082,88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145.404,54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44.678,34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49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2059 - Manutenção do Programa CRAS/PAINF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8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151.200,00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62.395,94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11.510,00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140.675,12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61.410,82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49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2060 - Profissionalização de Jovens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8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49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2061 - Manut. Programas Incentivo ao Agricultor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8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74.000,00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25.990,00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49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2063 - Manutencao do Fundo Municipal de Defesa Civil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8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2.695,15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2.695,15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6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Total da Unidade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8.297.488,50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2.180.778,97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1.240.934,82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8.808.049,97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429.282,68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39350"/>
              </p:ext>
            </p:extLst>
          </p:nvPr>
        </p:nvGraphicFramePr>
        <p:xfrm>
          <a:off x="179510" y="620688"/>
          <a:ext cx="8568953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238"/>
                <a:gridCol w="1285343"/>
                <a:gridCol w="1285343"/>
                <a:gridCol w="1285343"/>
                <a:gridCol w="1285343"/>
                <a:gridCol w="128534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Projeto/Atividade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208912" cy="4250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769091"/>
              </p:ext>
            </p:extLst>
          </p:nvPr>
        </p:nvGraphicFramePr>
        <p:xfrm>
          <a:off x="467544" y="1196752"/>
          <a:ext cx="8090547" cy="4592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2637"/>
                <a:gridCol w="1213582"/>
                <a:gridCol w="1213582"/>
                <a:gridCol w="1213582"/>
                <a:gridCol w="1213582"/>
                <a:gridCol w="1213582"/>
              </a:tblGrid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Unidade Gestora: 03 - FUNDO MUNICIPAL DE SAUDE DE SAO BERNARDINO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1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Saldo atual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</a:tr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1008 - Ampliação do Centro de Saúde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117.494,80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3.093,67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20.573,05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15,42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</a:tr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1013 - Aquisição de Veículos para Saúde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71.000,00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51.496,36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66.228,00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34.047,23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22.221,13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</a:tr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2025 - Manutenção da Saúde Pública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684.441,70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625.307,05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24.000,00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1.220.949,28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64.799,47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</a:tr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2026 - Manutenção Programa PACS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48.466,48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140.092,54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373,94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</a:tr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2027 - Manutenção do Programa PSF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540.000,00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136.309,07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29.698,01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583.080,91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63.530,15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</a:tr>
              <a:tr h="28341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2028 - Constribuição para Consórcios Regionais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427" marR="62427" marT="12485" marB="1248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256.700,00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41.272,20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39.282,99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205.758,56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52.930,65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56" marR="37456" marT="37456" marB="37456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98496"/>
              </p:ext>
            </p:extLst>
          </p:nvPr>
        </p:nvGraphicFramePr>
        <p:xfrm>
          <a:off x="395536" y="476672"/>
          <a:ext cx="8229600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57200" y="2019141"/>
          <a:ext cx="8229600" cy="3688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2029 - Aquisição de Equipamentos para Saúde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2.327,53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5.342,52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1.985,01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2030 - Manutenção do Programa de Vigilância Sanitária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13.416,78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19.571,67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1.345,11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2031 - Manutenção Programa Vigilância Epidemiologica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10.368,24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16.865,86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4.502,38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2032 - Manutenção Programa Sorrir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273.000,00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2.291,55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22.132,77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229.222,33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23.936,45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2052 - Manutenção Programa Medicamento ao Cidadão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194.375,00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10.333,77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140.030,15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64.678,62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Total da Unidade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2.277.511,50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944.682,70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306.341,77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2.615.534,10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300.318,33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41926"/>
              </p:ext>
            </p:extLst>
          </p:nvPr>
        </p:nvGraphicFramePr>
        <p:xfrm>
          <a:off x="395536" y="1268760"/>
          <a:ext cx="8229600" cy="55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Saldo atual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57200" y="2985611"/>
          <a:ext cx="8229600" cy="1755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Unidade Gestora: 02 - CAMARA MUNICIPAL SAO BERNARDINO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Saldo atual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2001 - Manutenção da Câmara Municipal de Vereadores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550.000,00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494.258,17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55.741,83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Total da Unidade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550.000,00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494.258,17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55.741,83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23119"/>
              </p:ext>
            </p:extLst>
          </p:nvPr>
        </p:nvGraphicFramePr>
        <p:xfrm>
          <a:off x="461361" y="5661248"/>
          <a:ext cx="8229600" cy="270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Total Geral 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11.125.000,00 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3.145.461,67 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1.567.276,59 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11.917.842,24 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785.342,84 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587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188639"/>
            <a:ext cx="849694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PROJEÇÕES CONSTANTES NO PPA PARA A LDO/LOA 2017</a:t>
            </a:r>
            <a:r>
              <a:rPr lang="pt-BR" sz="2800" dirty="0" smtClean="0"/>
              <a:t>:</a:t>
            </a:r>
          </a:p>
          <a:p>
            <a:endParaRPr lang="pt-BR" dirty="0"/>
          </a:p>
          <a:p>
            <a:pPr algn="just"/>
            <a:r>
              <a:rPr lang="pt-BR" sz="2800" dirty="0" smtClean="0"/>
              <a:t>Ampliação </a:t>
            </a:r>
            <a:r>
              <a:rPr lang="pt-BR" sz="2800" dirty="0"/>
              <a:t>da Rede Física do Ensino, Aquisição de equipamentos para Educação, </a:t>
            </a:r>
            <a:r>
              <a:rPr lang="pt-BR" sz="2800" dirty="0" smtClean="0"/>
              <a:t>Aquisição </a:t>
            </a:r>
            <a:r>
              <a:rPr lang="pt-BR" sz="2800" dirty="0"/>
              <a:t>de veículo para o transporte Escolar, Apoio a construção para Centros Comunitários, Construção do Centros de Eventos, Construção de Centro Cultural, Apoio a construção de Unidades Habitacionais Rural/Urbano, Aquisição de equipamentos Agrícolas, Aquisição de  veículo para a Secretaria de Agricultura,,  manutenção do programa de Incentivo ao Agricultor, Construção de Pontes, Aquisição de veículos/equipamentos para Infraestrutura, pavimentação de ruas, , Ampliação área industrial, , aquisição de veículo para a saúde.</a:t>
            </a:r>
          </a:p>
        </p:txBody>
      </p:sp>
    </p:spTree>
    <p:extLst>
      <p:ext uri="{BB962C8B-B14F-4D97-AF65-F5344CB8AC3E}">
        <p14:creationId xmlns:p14="http://schemas.microsoft.com/office/powerpoint/2010/main" val="3838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mtClean="0">
                <a:latin typeface="Arial Black" pitchFamily="34" charset="0"/>
              </a:rPr>
              <a:t>OBRIGADA PELA PRESENÇA DE TODOS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03646" cy="495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7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7" y="332656"/>
            <a:ext cx="8577848" cy="5767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11" y="836712"/>
            <a:ext cx="8496945" cy="234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8" y="1412776"/>
            <a:ext cx="8814786" cy="471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76" y="548680"/>
            <a:ext cx="8543304" cy="52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45635" cy="457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841</Words>
  <Application>Microsoft Office PowerPoint</Application>
  <PresentationFormat>Apresentação na tela (4:3)</PresentationFormat>
  <Paragraphs>367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Apresentação do PowerPoint</vt:lpstr>
      <vt:lpstr>AVALIAÇÃO DAS METAS FISCAIS E 3º QUADRIMESTRE DE 2015 E DEFINIÇOES DE PRIORIDADES PARA LDO/LOA 2017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 PELA PRESENÇA DE TODOS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Marli</dc:creator>
  <cp:lastModifiedBy>Marli</cp:lastModifiedBy>
  <cp:revision>304</cp:revision>
  <cp:lastPrinted>2016-04-05T16:59:25Z</cp:lastPrinted>
  <dcterms:created xsi:type="dcterms:W3CDTF">2014-02-27T14:39:05Z</dcterms:created>
  <dcterms:modified xsi:type="dcterms:W3CDTF">2016-04-05T16:59:28Z</dcterms:modified>
</cp:coreProperties>
</file>